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media1.m4a" ContentType="audi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1pPr>
    <a:lvl2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2pPr>
    <a:lvl3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3pPr>
    <a:lvl4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4pPr>
    <a:lvl5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5pPr>
    <a:lvl6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6pPr>
    <a:lvl7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7pPr>
    <a:lvl8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8pPr>
    <a:lvl9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F5F0C"/>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b="def" i="def"/>
      <a:tcStyle>
        <a:tcBdr/>
        <a:fill>
          <a:solidFill>
            <a:srgbClr val="87CED4">
              <a:alpha val="2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398CCE"/>
          </a:solidFill>
        </a:fill>
      </a:tcStyle>
    </a:firstCol>
    <a:la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254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lastRow>
    <a:fir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0365C0"/>
          </a:solid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noFill/>
              <a:miter lim="400000"/>
            </a:ln>
          </a:insideV>
        </a:tcBdr>
        <a:fill>
          <a:noFill/>
        </a:fill>
      </a:tcStyle>
    </a:wholeTbl>
    <a:band2H>
      <a:tcTxStyle b="def" i="def"/>
      <a:tcStyle>
        <a:tcBdr/>
        <a:fill>
          <a:solidFill>
            <a:srgbClr val="5DC123">
              <a:alpha val="19000"/>
            </a:srgbClr>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25400" cap="flat">
              <a:solidFill>
                <a:srgbClr val="CBCBCB"/>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Ref idx="minor">
          <a:srgbClr val="000000"/>
        </a:fontRef>
        <a:srgbClr val="000000"/>
      </a:tcTxStyle>
      <a:tcStyle>
        <a:tcBdr>
          <a:left>
            <a:ln w="12700" cap="flat">
              <a:solidFill>
                <a:srgbClr val="FFFFFF"/>
              </a:solidFill>
              <a:prstDash val="solid"/>
              <a:miter lim="400000"/>
            </a:ln>
          </a:left>
          <a:right>
            <a:ln w="254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no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b="def" i="def"/>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solidFill>
            <a:srgbClr val="545761"/>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noFill/>
              <a:miter lim="400000"/>
            </a:ln>
          </a:insideH>
          <a:insideV>
            <a:ln w="12700" cap="flat">
              <a:noFill/>
              <a:miter lim="400000"/>
            </a:ln>
          </a:insideV>
        </a:tcBdr>
        <a:fill>
          <a:solidFill>
            <a:srgbClr val="777C8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777C83"/>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wholeTbl>
    <a:band2H>
      <a:tcTxStyle b="def" i="def"/>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12700" cap="flat">
              <a:solidFill>
                <a:srgbClr val="FFFFFF"/>
              </a:solidFill>
              <a:prstDash val="solid"/>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firstCol>
    <a:la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prstDash val="solid"/>
              <a:miter lim="400000"/>
            </a:ln>
          </a:top>
          <a:bottom>
            <a:ln w="12700" cap="flat">
              <a:noFill/>
              <a:miter lim="400000"/>
            </a:ln>
          </a:bottom>
          <a:insideH>
            <a:ln w="12700" cap="flat">
              <a:noFill/>
              <a:miter lim="400000"/>
            </a:ln>
          </a:insideH>
          <a:insideV>
            <a:ln w="12700" cap="flat">
              <a:solidFill>
                <a:srgbClr val="FFFFFF"/>
              </a:solidFill>
              <a:custDash>
                <a:ds d="200000" sp="200000"/>
              </a:custDash>
              <a:miter lim="400000"/>
            </a:ln>
          </a:insideV>
        </a:tcBdr>
        <a:fill>
          <a:noFill/>
        </a:fill>
      </a:tcStyle>
    </a:lastRow>
    <a:fir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noFill/>
              <a:miter lim="400000"/>
            </a:ln>
          </a:top>
          <a:bottom>
            <a:ln w="12700" cap="flat">
              <a:solidFill>
                <a:srgbClr val="FFFFFF"/>
              </a:solidFill>
              <a:prstDash val="solid"/>
              <a:miter lim="400000"/>
            </a:ln>
          </a:bottom>
          <a:insideH>
            <a:ln w="12700" cap="flat">
              <a:noFill/>
              <a:miter lim="400000"/>
            </a:ln>
          </a:insideH>
          <a:insideV>
            <a:ln w="12700" cap="flat">
              <a:solidFill>
                <a:srgbClr val="FFFFFF"/>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xfrm>
            <a:off x="6311798" y="9245600"/>
            <a:ext cx="368504" cy="381000"/>
          </a:xfrm>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533400"/>
          </a:xfrm>
          <a:prstGeom prst="rect">
            <a:avLst/>
          </a:prstGeom>
        </p:spPr>
        <p:txBody>
          <a:bodyPr anchor="t">
            <a:spAutoFit/>
          </a:bodyPr>
          <a:lstStyle>
            <a:lvl1pPr marL="0" indent="0" algn="ctr">
              <a:spcBef>
                <a:spcPts val="0"/>
              </a:spcBef>
              <a:buSzTx/>
              <a:buNone/>
              <a:defRPr b="1" sz="2800">
                <a:latin typeface="Helvetica"/>
                <a:ea typeface="Helvetica"/>
                <a:cs typeface="Helvetica"/>
                <a:sym typeface="Helvetica"/>
              </a:defRPr>
            </a:lvl1pPr>
          </a:lstStyle>
          <a:p>
            <a:pPr/>
            <a:r>
              <a:t>–Johnny Appleseed</a:t>
            </a:r>
          </a:p>
        </p:txBody>
      </p:sp>
      <p:sp>
        <p:nvSpPr>
          <p:cNvPr id="94" name="“Type a quote here.”"/>
          <p:cNvSpPr txBox="1"/>
          <p:nvPr>
            <p:ph type="body" sz="quarter" idx="14"/>
          </p:nvPr>
        </p:nvSpPr>
        <p:spPr>
          <a:xfrm>
            <a:off x="1270000" y="4254500"/>
            <a:ext cx="10464800" cy="711200"/>
          </a:xfrm>
          <a:prstGeom prst="rect">
            <a:avLst/>
          </a:prstGeom>
        </p:spPr>
        <p:txBody>
          <a:bodyPr>
            <a:spAutoFit/>
          </a:bodyPr>
          <a:lstStyle>
            <a:lvl1pPr marL="0" indent="0" algn="ctr">
              <a:spcBef>
                <a:spcPts val="2400"/>
              </a:spcBef>
              <a:buSzTx/>
              <a:buNone/>
              <a:defRPr sz="4000"/>
            </a:lvl1pPr>
          </a:lstStyle>
          <a:p>
            <a:pPr/>
            <a:r>
              <a:t>“Type a quote here.”</a:t>
            </a:r>
          </a:p>
        </p:txBody>
      </p:sp>
      <p:sp>
        <p:nvSpPr>
          <p:cNvPr id="95" name="Slide Number"/>
          <p:cNvSpPr txBox="1"/>
          <p:nvPr>
            <p:ph type="sldNum" sz="quarter" idx="2"/>
          </p:nvPr>
        </p:nvSpPr>
        <p:spPr>
          <a:xfrm>
            <a:off x="6311798" y="9245600"/>
            <a:ext cx="368504" cy="381000"/>
          </a:xfrm>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xfrm>
            <a:off x="6311798" y="9245600"/>
            <a:ext cx="368504" cy="381000"/>
          </a:xfrm>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xfrm>
            <a:off x="6311798" y="9245600"/>
            <a:ext cx="368504" cy="381000"/>
          </a:xfrm>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00200" y="635000"/>
            <a:ext cx="9779000" cy="5918200"/>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91500"/>
            <a:ext cx="10464800" cy="12192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xfrm>
            <a:off x="6311798" y="9245600"/>
            <a:ext cx="368504" cy="381000"/>
          </a:xfrm>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xfrm>
            <a:off x="6311798" y="9245600"/>
            <a:ext cx="368504" cy="381000"/>
          </a:xfrm>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6718300" y="762000"/>
            <a:ext cx="5334000" cy="8242300"/>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762000"/>
            <a:ext cx="5334000" cy="4000500"/>
          </a:xfrm>
          <a:prstGeom prst="rect">
            <a:avLst/>
          </a:prstGeom>
        </p:spPr>
        <p:txBody>
          <a:bodyPr anchor="b"/>
          <a:lstStyle>
            <a:lvl1pPr>
              <a:defRPr sz="6000"/>
            </a:lvl1pPr>
          </a:lstStyle>
          <a:p>
            <a:pPr/>
            <a:r>
              <a:t>Title Text</a:t>
            </a:r>
          </a:p>
        </p:txBody>
      </p:sp>
      <p:sp>
        <p:nvSpPr>
          <p:cNvPr id="40" name="Body Level One…"/>
          <p:cNvSpPr txBox="1"/>
          <p:nvPr>
            <p:ph type="body" sz="quarter" idx="1"/>
          </p:nvPr>
        </p:nvSpPr>
        <p:spPr>
          <a:xfrm>
            <a:off x="952500" y="5003800"/>
            <a:ext cx="5334000" cy="40005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xfrm>
            <a:off x="6311798" y="9245600"/>
            <a:ext cx="368504" cy="381000"/>
          </a:xfrm>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xfrm>
            <a:off x="6311798" y="9245600"/>
            <a:ext cx="368504" cy="381000"/>
          </a:xfrm>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6718300" y="2590800"/>
            <a:ext cx="533400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590800"/>
            <a:ext cx="5334000" cy="6286500"/>
          </a:xfrm>
          <a:prstGeom prst="rect">
            <a:avLst/>
          </a:prstGeom>
        </p:spPr>
        <p:txBody>
          <a:bodyPr/>
          <a:lstStyle>
            <a:lvl1pPr marL="381000" indent="-381000">
              <a:spcBef>
                <a:spcPts val="3800"/>
              </a:spcBef>
              <a:defRPr sz="2800"/>
            </a:lvl1pPr>
            <a:lvl2pPr marL="762000" indent="-381000">
              <a:spcBef>
                <a:spcPts val="3800"/>
              </a:spcBef>
              <a:defRPr sz="2800"/>
            </a:lvl2pPr>
            <a:lvl3pPr marL="1143000" indent="-381000">
              <a:spcBef>
                <a:spcPts val="3800"/>
              </a:spcBef>
              <a:defRPr sz="2800"/>
            </a:lvl3pPr>
            <a:lvl4pPr marL="1524000" indent="-381000">
              <a:spcBef>
                <a:spcPts val="3800"/>
              </a:spcBef>
              <a:defRPr sz="2800"/>
            </a:lvl4pPr>
            <a:lvl5pPr marL="1905000" indent="-381000">
              <a:spcBef>
                <a:spcPts val="38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xfrm>
            <a:off x="6311798" y="9245600"/>
            <a:ext cx="368504" cy="381000"/>
          </a:xfrm>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xfrm>
            <a:off x="6311798" y="9245600"/>
            <a:ext cx="368504" cy="381000"/>
          </a:xfrm>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718300" y="5092700"/>
            <a:ext cx="5334000" cy="3898900"/>
          </a:xfrm>
          <a:prstGeom prst="rect">
            <a:avLst/>
          </a:prstGeom>
        </p:spPr>
        <p:txBody>
          <a:bodyPr lIns="91439" tIns="45719" rIns="91439" bIns="45719" anchor="t">
            <a:noAutofit/>
          </a:bodyPr>
          <a:lstStyle/>
          <a:p>
            <a:pPr/>
          </a:p>
        </p:txBody>
      </p:sp>
      <p:sp>
        <p:nvSpPr>
          <p:cNvPr id="84" name="Image"/>
          <p:cNvSpPr/>
          <p:nvPr>
            <p:ph type="pic" sz="quarter" idx="14"/>
          </p:nvPr>
        </p:nvSpPr>
        <p:spPr>
          <a:xfrm>
            <a:off x="6718300" y="762000"/>
            <a:ext cx="5334000" cy="3898900"/>
          </a:xfrm>
          <a:prstGeom prst="rect">
            <a:avLst/>
          </a:prstGeom>
        </p:spPr>
        <p:txBody>
          <a:bodyPr lIns="91439" tIns="45719" rIns="91439" bIns="45719" anchor="t">
            <a:noAutofit/>
          </a:bodyPr>
          <a:lstStyle/>
          <a:p>
            <a:pPr/>
          </a:p>
        </p:txBody>
      </p:sp>
      <p:sp>
        <p:nvSpPr>
          <p:cNvPr id="85" name="Image"/>
          <p:cNvSpPr/>
          <p:nvPr>
            <p:ph type="pic" sz="half" idx="15"/>
          </p:nvPr>
        </p:nvSpPr>
        <p:spPr>
          <a:xfrm>
            <a:off x="952500" y="762884"/>
            <a:ext cx="5334000" cy="8229601"/>
          </a:xfrm>
          <a:prstGeom prst="rect">
            <a:avLst/>
          </a:prstGeom>
        </p:spPr>
        <p:txBody>
          <a:bodyPr lIns="91439" tIns="45719" rIns="91439" bIns="45719" anchor="t">
            <a:noAutofit/>
          </a:bodyPr>
          <a:lstStyle/>
          <a:p>
            <a:pPr/>
          </a:p>
        </p:txBody>
      </p:sp>
      <p:sp>
        <p:nvSpPr>
          <p:cNvPr id="86" name="Slide Number"/>
          <p:cNvSpPr txBox="1"/>
          <p:nvPr>
            <p:ph type="sldNum" sz="quarter" idx="2"/>
          </p:nvPr>
        </p:nvSpPr>
        <p:spPr>
          <a:xfrm>
            <a:off x="6311798" y="9245600"/>
            <a:ext cx="368504" cy="381000"/>
          </a:xfrm>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952500" y="406400"/>
            <a:ext cx="11099800" cy="2120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11798" y="9245599"/>
            <a:ext cx="368504" cy="381001"/>
          </a:xfrm>
          <a:prstGeom prst="rect">
            <a:avLst/>
          </a:prstGeom>
          <a:ln w="12700">
            <a:miter lim="400000"/>
          </a:ln>
        </p:spPr>
        <p:txBody>
          <a:bodyPr wrap="none" lIns="50800" tIns="50800" rIns="50800" bIns="50800" anchor="b">
            <a:spAutoFit/>
          </a:bodyPr>
          <a:lstStyle>
            <a:lvl1pPr>
              <a:defRPr sz="18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1pPr>
      <a:lvl2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2pPr>
      <a:lvl3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3pPr>
      <a:lvl4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4pPr>
      <a:lvl5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5pPr>
      <a:lvl6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6pPr>
      <a:lvl7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7pPr>
      <a:lvl8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8pPr>
      <a:lvl9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Light"/>
        </a:defRPr>
      </a:lvl9pPr>
    </p:titleStyle>
    <p:bodyStyle>
      <a:lvl1pPr marL="4572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1pPr>
      <a:lvl2pPr marL="9144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2pPr>
      <a:lvl3pPr marL="13716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3pPr>
      <a:lvl4pPr marL="18288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4pPr>
      <a:lvl5pPr marL="22860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5pPr>
      <a:lvl6pPr marL="27432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6pPr>
      <a:lvl7pPr marL="32004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7pPr>
      <a:lvl8pPr marL="36576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8pPr>
      <a:lvl9pPr marL="41148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audio" Target="../media/media1.m4a"/><Relationship Id="rId3" Type="http://schemas.microsoft.com/office/2007/relationships/media" Target="../media/media1.m4a"/><Relationship Id="rId4"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 Id="rId3" Type="http://schemas.openxmlformats.org/officeDocument/2006/relationships/image" Target="../media/image15.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8.png"/><Relationship Id="rId3" Type="http://schemas.openxmlformats.org/officeDocument/2006/relationships/image" Target="../media/image1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 Id="rId3" Type="http://schemas.openxmlformats.org/officeDocument/2006/relationships/image" Target="../media/image2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3.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 Id="rId3" Type="http://schemas.openxmlformats.org/officeDocument/2006/relationships/image" Target="../media/image25.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archive.ics.uci.edu/ml/datasets/Air+quality#"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Term II ML Project"/>
          <p:cNvSpPr txBox="1"/>
          <p:nvPr>
            <p:ph type="ctrTitle"/>
          </p:nvPr>
        </p:nvSpPr>
        <p:spPr>
          <a:xfrm>
            <a:off x="1270000" y="1638300"/>
            <a:ext cx="10464800" cy="1544985"/>
          </a:xfrm>
          <a:prstGeom prst="rect">
            <a:avLst/>
          </a:prstGeom>
        </p:spPr>
        <p:txBody>
          <a:bodyPr/>
          <a:lstStyle/>
          <a:p>
            <a:pPr/>
            <a:r>
              <a:t>Term II ML Project</a:t>
            </a:r>
          </a:p>
        </p:txBody>
      </p:sp>
      <p:sp>
        <p:nvSpPr>
          <p:cNvPr id="120" name="Analysing Air Quality"/>
          <p:cNvSpPr txBox="1"/>
          <p:nvPr>
            <p:ph type="subTitle" sz="quarter" idx="1"/>
          </p:nvPr>
        </p:nvSpPr>
        <p:spPr>
          <a:prstGeom prst="rect">
            <a:avLst/>
          </a:prstGeom>
        </p:spPr>
        <p:txBody>
          <a:bodyPr/>
          <a:lstStyle/>
          <a:p>
            <a:pPr/>
            <a:r>
              <a:t>Analysing Air Quality</a:t>
            </a:r>
          </a:p>
        </p:txBody>
      </p:sp>
      <p:pic>
        <p:nvPicPr>
          <p:cNvPr id="121" name="Audio Recording.m4a" descr="Audio Recording.m4a"/>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9055100" y="6057900"/>
            <a:ext cx="571500" cy="5715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88204986" fill="hold"/>
                                        <p:tgtEl>
                                          <p:spTgt spid="12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12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Linear Regression"/>
          <p:cNvSpPr txBox="1"/>
          <p:nvPr>
            <p:ph type="title"/>
          </p:nvPr>
        </p:nvSpPr>
        <p:spPr>
          <a:xfrm>
            <a:off x="952500" y="406399"/>
            <a:ext cx="11099800" cy="1109714"/>
          </a:xfrm>
          <a:prstGeom prst="rect">
            <a:avLst/>
          </a:prstGeom>
        </p:spPr>
        <p:txBody>
          <a:bodyPr/>
          <a:lstStyle>
            <a:lvl1pPr defTabSz="554990">
              <a:defRPr sz="6650"/>
            </a:lvl1pPr>
          </a:lstStyle>
          <a:p>
            <a:pPr/>
            <a:r>
              <a:t>Linear Regression</a:t>
            </a:r>
          </a:p>
        </p:txBody>
      </p:sp>
      <p:pic>
        <p:nvPicPr>
          <p:cNvPr id="154" name="Image" descr="Image"/>
          <p:cNvPicPr>
            <a:picLocks noChangeAspect="1"/>
          </p:cNvPicPr>
          <p:nvPr/>
        </p:nvPicPr>
        <p:blipFill>
          <a:blip r:embed="rId2">
            <a:extLst/>
          </a:blip>
          <a:stretch>
            <a:fillRect/>
          </a:stretch>
        </p:blipFill>
        <p:spPr>
          <a:xfrm>
            <a:off x="463550" y="2108200"/>
            <a:ext cx="5219700" cy="3937000"/>
          </a:xfrm>
          <a:prstGeom prst="rect">
            <a:avLst/>
          </a:prstGeom>
          <a:ln w="12700">
            <a:miter lim="400000"/>
          </a:ln>
        </p:spPr>
      </p:pic>
      <p:pic>
        <p:nvPicPr>
          <p:cNvPr id="155" name="Image" descr="Image"/>
          <p:cNvPicPr>
            <a:picLocks noChangeAspect="1"/>
          </p:cNvPicPr>
          <p:nvPr/>
        </p:nvPicPr>
        <p:blipFill>
          <a:blip r:embed="rId3">
            <a:extLst/>
          </a:blip>
          <a:stretch>
            <a:fillRect/>
          </a:stretch>
        </p:blipFill>
        <p:spPr>
          <a:xfrm>
            <a:off x="6560292" y="1599936"/>
            <a:ext cx="5219701" cy="5428489"/>
          </a:xfrm>
          <a:prstGeom prst="rect">
            <a:avLst/>
          </a:prstGeom>
          <a:ln w="12700">
            <a:miter lim="400000"/>
          </a:ln>
        </p:spPr>
      </p:pic>
      <p:sp>
        <p:nvSpPr>
          <p:cNvPr id="156" name="The data has been split into train and test set and linear Regression model was called to get the intercept and slope values for corresponding predictors. Error terms were calculated to get the difference between predicted and actual value."/>
          <p:cNvSpPr txBox="1"/>
          <p:nvPr/>
        </p:nvSpPr>
        <p:spPr>
          <a:xfrm>
            <a:off x="228600" y="7112248"/>
            <a:ext cx="11099800" cy="110971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sz="2000"/>
            </a:lvl1pPr>
          </a:lstStyle>
          <a:p>
            <a:pPr/>
            <a:r>
              <a:t>The data has been split into train and test set and linear Regression model was called to get the intercept and slope values for corresponding predictors. Error terms were calculated to get the difference between predicted and actual value.</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It is found that baseline model has higher RMSE /MAE/MSE for test set than training set ."/>
          <p:cNvSpPr txBox="1"/>
          <p:nvPr>
            <p:ph type="title"/>
          </p:nvPr>
        </p:nvSpPr>
        <p:spPr>
          <a:xfrm>
            <a:off x="457200" y="7632700"/>
            <a:ext cx="11099800" cy="756444"/>
          </a:xfrm>
          <a:prstGeom prst="rect">
            <a:avLst/>
          </a:prstGeom>
        </p:spPr>
        <p:txBody>
          <a:bodyPr/>
          <a:lstStyle>
            <a:lvl1pPr>
              <a:defRPr b="1" sz="2000">
                <a:latin typeface="Helvetica"/>
                <a:ea typeface="Helvetica"/>
                <a:cs typeface="Helvetica"/>
                <a:sym typeface="Helvetica"/>
              </a:defRPr>
            </a:lvl1pPr>
          </a:lstStyle>
          <a:p>
            <a:pPr/>
            <a:r>
              <a:t>It is found that baseline model has higher RMSE /MAE/MSE for test set than training set .</a:t>
            </a:r>
          </a:p>
        </p:txBody>
      </p:sp>
      <p:pic>
        <p:nvPicPr>
          <p:cNvPr id="159" name="Image" descr="Image"/>
          <p:cNvPicPr>
            <a:picLocks noChangeAspect="1"/>
          </p:cNvPicPr>
          <p:nvPr/>
        </p:nvPicPr>
        <p:blipFill>
          <a:blip r:embed="rId2">
            <a:extLst/>
          </a:blip>
          <a:stretch>
            <a:fillRect/>
          </a:stretch>
        </p:blipFill>
        <p:spPr>
          <a:xfrm>
            <a:off x="425450" y="444500"/>
            <a:ext cx="9029700" cy="6959600"/>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Title"/>
          <p:cNvSpPr txBox="1"/>
          <p:nvPr>
            <p:ph type="title"/>
          </p:nvPr>
        </p:nvSpPr>
        <p:spPr>
          <a:xfrm>
            <a:off x="952500" y="406400"/>
            <a:ext cx="11099800" cy="1153518"/>
          </a:xfrm>
          <a:prstGeom prst="rect">
            <a:avLst/>
          </a:prstGeom>
        </p:spPr>
        <p:txBody>
          <a:bodyPr/>
          <a:lstStyle>
            <a:lvl1pPr defTabSz="502412">
              <a:defRPr sz="6880"/>
            </a:lvl1pPr>
          </a:lstStyle>
          <a:p>
            <a:pPr/>
            <a:r>
              <a:t> </a:t>
            </a:r>
          </a:p>
        </p:txBody>
      </p:sp>
      <p:pic>
        <p:nvPicPr>
          <p:cNvPr id="162" name="Image" descr="Image"/>
          <p:cNvPicPr>
            <a:picLocks noChangeAspect="1"/>
          </p:cNvPicPr>
          <p:nvPr/>
        </p:nvPicPr>
        <p:blipFill>
          <a:blip r:embed="rId2">
            <a:extLst/>
          </a:blip>
          <a:stretch>
            <a:fillRect/>
          </a:stretch>
        </p:blipFill>
        <p:spPr>
          <a:xfrm>
            <a:off x="889000" y="1263650"/>
            <a:ext cx="10388600" cy="4991100"/>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Can we do something better ??"/>
          <p:cNvSpPr txBox="1"/>
          <p:nvPr>
            <p:ph type="title"/>
          </p:nvPr>
        </p:nvSpPr>
        <p:spPr>
          <a:xfrm>
            <a:off x="952500" y="406400"/>
            <a:ext cx="11099800" cy="1168053"/>
          </a:xfrm>
          <a:prstGeom prst="rect">
            <a:avLst/>
          </a:prstGeom>
        </p:spPr>
        <p:txBody>
          <a:bodyPr/>
          <a:lstStyle>
            <a:lvl1pPr>
              <a:defRPr sz="6000"/>
            </a:lvl1pPr>
          </a:lstStyle>
          <a:p>
            <a:pPr/>
            <a:r>
              <a:t>Can we do something better ??</a:t>
            </a:r>
          </a:p>
        </p:txBody>
      </p:sp>
      <p:pic>
        <p:nvPicPr>
          <p:cNvPr id="165" name="Image" descr="Image"/>
          <p:cNvPicPr>
            <a:picLocks noChangeAspect="1"/>
          </p:cNvPicPr>
          <p:nvPr/>
        </p:nvPicPr>
        <p:blipFill>
          <a:blip r:embed="rId2">
            <a:extLst/>
          </a:blip>
          <a:stretch>
            <a:fillRect/>
          </a:stretch>
        </p:blipFill>
        <p:spPr>
          <a:xfrm>
            <a:off x="228900" y="1409700"/>
            <a:ext cx="7797200" cy="2818706"/>
          </a:xfrm>
          <a:prstGeom prst="rect">
            <a:avLst/>
          </a:prstGeom>
          <a:ln w="12700">
            <a:miter lim="400000"/>
          </a:ln>
        </p:spPr>
      </p:pic>
      <p:pic>
        <p:nvPicPr>
          <p:cNvPr id="166" name="Image" descr="Image"/>
          <p:cNvPicPr>
            <a:picLocks noChangeAspect="1"/>
          </p:cNvPicPr>
          <p:nvPr/>
        </p:nvPicPr>
        <p:blipFill>
          <a:blip r:embed="rId3">
            <a:extLst/>
          </a:blip>
          <a:stretch>
            <a:fillRect/>
          </a:stretch>
        </p:blipFill>
        <p:spPr>
          <a:xfrm>
            <a:off x="205338" y="4263528"/>
            <a:ext cx="9622324" cy="3936406"/>
          </a:xfrm>
          <a:prstGeom prst="rect">
            <a:avLst/>
          </a:prstGeom>
          <a:ln w="12700">
            <a:miter lim="400000"/>
          </a:ln>
        </p:spPr>
      </p:pic>
      <p:sp>
        <p:nvSpPr>
          <p:cNvPr id="167" name="RMSE has improved a bit when all the columns were considered and linearRegression was run with Standard Scalar fit and transform ."/>
          <p:cNvSpPr txBox="1"/>
          <p:nvPr/>
        </p:nvSpPr>
        <p:spPr>
          <a:xfrm>
            <a:off x="165100" y="8235057"/>
            <a:ext cx="11099800" cy="11680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1" sz="2000">
                <a:latin typeface="Helvetica"/>
                <a:ea typeface="Helvetica"/>
                <a:cs typeface="Helvetica"/>
                <a:sym typeface="Helvetica"/>
              </a:defRPr>
            </a:lvl1pPr>
          </a:lstStyle>
          <a:p>
            <a:pPr/>
            <a:r>
              <a:t>RMSE has improved a bit when all the columns were considered and linearRegression was run with Standard Scalar fit and transform .</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Can we still do something more to improve the result ??"/>
          <p:cNvSpPr txBox="1"/>
          <p:nvPr>
            <p:ph type="title"/>
          </p:nvPr>
        </p:nvSpPr>
        <p:spPr>
          <a:xfrm>
            <a:off x="1054100" y="4902249"/>
            <a:ext cx="10464800" cy="1168351"/>
          </a:xfrm>
          <a:prstGeom prst="rect">
            <a:avLst/>
          </a:prstGeom>
        </p:spPr>
        <p:txBody>
          <a:bodyPr/>
          <a:lstStyle>
            <a:lvl1pPr>
              <a:defRPr b="1" sz="3000">
                <a:latin typeface="Helvetica"/>
                <a:ea typeface="Helvetica"/>
                <a:cs typeface="Helvetica"/>
                <a:sym typeface="Helvetica"/>
              </a:defRPr>
            </a:lvl1pPr>
          </a:lstStyle>
          <a:p>
            <a:pPr/>
            <a:r>
              <a:t>Can we still do something more to improve the result ??</a:t>
            </a:r>
          </a:p>
        </p:txBody>
      </p:sp>
      <p:pic>
        <p:nvPicPr>
          <p:cNvPr id="170" name="Image" descr="Image"/>
          <p:cNvPicPr>
            <a:picLocks noChangeAspect="1"/>
          </p:cNvPicPr>
          <p:nvPr/>
        </p:nvPicPr>
        <p:blipFill>
          <a:blip r:embed="rId2">
            <a:extLst/>
          </a:blip>
          <a:stretch>
            <a:fillRect/>
          </a:stretch>
        </p:blipFill>
        <p:spPr>
          <a:xfrm>
            <a:off x="1612900" y="2895600"/>
            <a:ext cx="9779000" cy="990600"/>
          </a:xfrm>
          <a:prstGeom prst="rect">
            <a:avLst/>
          </a:prstGeom>
          <a:ln w="12700">
            <a:miter lim="400000"/>
          </a:ln>
        </p:spPr>
      </p:pic>
      <p:sp>
        <p:nvSpPr>
          <p:cNvPr id="171" name="Let’s perform gridSearchCV and LeaveOneOut CV and compare all the results"/>
          <p:cNvSpPr txBox="1"/>
          <p:nvPr/>
        </p:nvSpPr>
        <p:spPr>
          <a:xfrm>
            <a:off x="1200531" y="6070600"/>
            <a:ext cx="9958916" cy="40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lvl1pPr>
          </a:lstStyle>
          <a:p>
            <a:pPr/>
            <a:r>
              <a:t>Let’s perform gridSearchCV and LeaveOneOut CV and compare all the results </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3" name="Image" descr="Image"/>
          <p:cNvPicPr>
            <a:picLocks noChangeAspect="1"/>
          </p:cNvPicPr>
          <p:nvPr/>
        </p:nvPicPr>
        <p:blipFill>
          <a:blip r:embed="rId2">
            <a:extLst/>
          </a:blip>
          <a:stretch>
            <a:fillRect/>
          </a:stretch>
        </p:blipFill>
        <p:spPr>
          <a:xfrm>
            <a:off x="260350" y="304800"/>
            <a:ext cx="8039100" cy="3835400"/>
          </a:xfrm>
          <a:prstGeom prst="rect">
            <a:avLst/>
          </a:prstGeom>
          <a:ln w="12700">
            <a:miter lim="400000"/>
          </a:ln>
        </p:spPr>
      </p:pic>
      <p:pic>
        <p:nvPicPr>
          <p:cNvPr id="174" name="Image" descr="Image"/>
          <p:cNvPicPr>
            <a:picLocks noChangeAspect="1"/>
          </p:cNvPicPr>
          <p:nvPr/>
        </p:nvPicPr>
        <p:blipFill>
          <a:blip r:embed="rId3">
            <a:extLst/>
          </a:blip>
          <a:stretch>
            <a:fillRect/>
          </a:stretch>
        </p:blipFill>
        <p:spPr>
          <a:xfrm>
            <a:off x="374650" y="4337050"/>
            <a:ext cx="5575300" cy="4914900"/>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Since GridSearchCV and baseline model are still same lets try out with LeaveOnceOut CV and see it it improves the result"/>
          <p:cNvSpPr txBox="1"/>
          <p:nvPr>
            <p:ph type="title"/>
          </p:nvPr>
        </p:nvSpPr>
        <p:spPr>
          <a:xfrm>
            <a:off x="609600" y="8318499"/>
            <a:ext cx="11099800" cy="710011"/>
          </a:xfrm>
          <a:prstGeom prst="rect">
            <a:avLst/>
          </a:prstGeom>
        </p:spPr>
        <p:txBody>
          <a:bodyPr/>
          <a:lstStyle>
            <a:lvl1pPr>
              <a:defRPr b="1" sz="2000">
                <a:latin typeface="Helvetica"/>
                <a:ea typeface="Helvetica"/>
                <a:cs typeface="Helvetica"/>
                <a:sym typeface="Helvetica"/>
              </a:defRPr>
            </a:lvl1pPr>
          </a:lstStyle>
          <a:p>
            <a:pPr/>
            <a:r>
              <a:t>Since GridSearchCV and baseline model are still same lets try out with LeaveOnceOut CV and see it it improves the result </a:t>
            </a:r>
          </a:p>
        </p:txBody>
      </p:sp>
      <p:pic>
        <p:nvPicPr>
          <p:cNvPr id="177" name="Image" descr="Image"/>
          <p:cNvPicPr>
            <a:picLocks noChangeAspect="1"/>
          </p:cNvPicPr>
          <p:nvPr/>
        </p:nvPicPr>
        <p:blipFill>
          <a:blip r:embed="rId2">
            <a:extLst/>
          </a:blip>
          <a:stretch>
            <a:fillRect/>
          </a:stretch>
        </p:blipFill>
        <p:spPr>
          <a:xfrm>
            <a:off x="800100" y="139700"/>
            <a:ext cx="9575800" cy="7823200"/>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9" name="Image" descr="Image"/>
          <p:cNvPicPr>
            <a:picLocks noChangeAspect="1"/>
          </p:cNvPicPr>
          <p:nvPr/>
        </p:nvPicPr>
        <p:blipFill>
          <a:blip r:embed="rId2">
            <a:extLst/>
          </a:blip>
          <a:stretch>
            <a:fillRect/>
          </a:stretch>
        </p:blipFill>
        <p:spPr>
          <a:xfrm>
            <a:off x="495300" y="438150"/>
            <a:ext cx="6682538" cy="4922205"/>
          </a:xfrm>
          <a:prstGeom prst="rect">
            <a:avLst/>
          </a:prstGeom>
          <a:ln w="12700">
            <a:miter lim="400000"/>
          </a:ln>
        </p:spPr>
      </p:pic>
      <p:pic>
        <p:nvPicPr>
          <p:cNvPr id="180" name="Image" descr="Image"/>
          <p:cNvPicPr>
            <a:picLocks noChangeAspect="1"/>
          </p:cNvPicPr>
          <p:nvPr/>
        </p:nvPicPr>
        <p:blipFill>
          <a:blip r:embed="rId3">
            <a:extLst/>
          </a:blip>
          <a:stretch>
            <a:fillRect/>
          </a:stretch>
        </p:blipFill>
        <p:spPr>
          <a:xfrm>
            <a:off x="508000" y="5422900"/>
            <a:ext cx="9296400" cy="4013200"/>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Performing Decision Trees and Random Forest on above data set and find the result"/>
          <p:cNvSpPr txBox="1"/>
          <p:nvPr>
            <p:ph type="title"/>
          </p:nvPr>
        </p:nvSpPr>
        <p:spPr>
          <a:xfrm>
            <a:off x="698500" y="292100"/>
            <a:ext cx="10464800" cy="1401515"/>
          </a:xfrm>
          <a:prstGeom prst="rect">
            <a:avLst/>
          </a:prstGeom>
        </p:spPr>
        <p:txBody>
          <a:bodyPr/>
          <a:lstStyle>
            <a:lvl1pPr defTabSz="350520">
              <a:defRPr sz="4200"/>
            </a:lvl1pPr>
          </a:lstStyle>
          <a:p>
            <a:pPr/>
            <a:r>
              <a:t>Performing Decision Trees and Random Forest on above data set and find the result </a:t>
            </a:r>
          </a:p>
        </p:txBody>
      </p:sp>
      <p:pic>
        <p:nvPicPr>
          <p:cNvPr id="183" name="Image" descr="Image"/>
          <p:cNvPicPr>
            <a:picLocks noChangeAspect="1"/>
          </p:cNvPicPr>
          <p:nvPr/>
        </p:nvPicPr>
        <p:blipFill>
          <a:blip r:embed="rId2">
            <a:extLst/>
          </a:blip>
          <a:stretch>
            <a:fillRect/>
          </a:stretch>
        </p:blipFill>
        <p:spPr>
          <a:xfrm>
            <a:off x="82550" y="1695450"/>
            <a:ext cx="12839700" cy="6794500"/>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Using Random Forest with Parameters"/>
          <p:cNvSpPr txBox="1"/>
          <p:nvPr>
            <p:ph type="title"/>
          </p:nvPr>
        </p:nvSpPr>
        <p:spPr>
          <a:xfrm>
            <a:off x="444500" y="215900"/>
            <a:ext cx="10464800" cy="705446"/>
          </a:xfrm>
          <a:prstGeom prst="rect">
            <a:avLst/>
          </a:prstGeom>
        </p:spPr>
        <p:txBody>
          <a:bodyPr/>
          <a:lstStyle>
            <a:lvl1pPr defTabSz="397256">
              <a:defRPr sz="4080"/>
            </a:lvl1pPr>
          </a:lstStyle>
          <a:p>
            <a:pPr/>
            <a:r>
              <a:t>Using Random Forest with Parameters</a:t>
            </a:r>
          </a:p>
        </p:txBody>
      </p:sp>
      <p:pic>
        <p:nvPicPr>
          <p:cNvPr id="186" name="Image" descr="Image"/>
          <p:cNvPicPr>
            <a:picLocks noChangeAspect="1"/>
          </p:cNvPicPr>
          <p:nvPr/>
        </p:nvPicPr>
        <p:blipFill>
          <a:blip r:embed="rId2">
            <a:extLst/>
          </a:blip>
          <a:stretch>
            <a:fillRect/>
          </a:stretch>
        </p:blipFill>
        <p:spPr>
          <a:xfrm>
            <a:off x="285750" y="1063922"/>
            <a:ext cx="11595100" cy="2413001"/>
          </a:xfrm>
          <a:prstGeom prst="rect">
            <a:avLst/>
          </a:prstGeom>
          <a:ln w="12700">
            <a:miter lim="400000"/>
          </a:ln>
        </p:spPr>
      </p:pic>
      <p:pic>
        <p:nvPicPr>
          <p:cNvPr id="187" name="Image" descr="Image"/>
          <p:cNvPicPr>
            <a:picLocks noChangeAspect="1"/>
          </p:cNvPicPr>
          <p:nvPr/>
        </p:nvPicPr>
        <p:blipFill>
          <a:blip r:embed="rId3">
            <a:extLst/>
          </a:blip>
          <a:stretch>
            <a:fillRect/>
          </a:stretch>
        </p:blipFill>
        <p:spPr>
          <a:xfrm>
            <a:off x="285750" y="3495397"/>
            <a:ext cx="11595100" cy="959406"/>
          </a:xfrm>
          <a:prstGeom prst="rect">
            <a:avLst/>
          </a:prstGeom>
          <a:ln w="12700">
            <a:miter lim="400000"/>
          </a:ln>
        </p:spPr>
      </p:pic>
      <p:pic>
        <p:nvPicPr>
          <p:cNvPr id="188" name="Image" descr="Image"/>
          <p:cNvPicPr>
            <a:picLocks noChangeAspect="1"/>
          </p:cNvPicPr>
          <p:nvPr/>
        </p:nvPicPr>
        <p:blipFill>
          <a:blip r:embed="rId4">
            <a:extLst/>
          </a:blip>
          <a:stretch>
            <a:fillRect/>
          </a:stretch>
        </p:blipFill>
        <p:spPr>
          <a:xfrm>
            <a:off x="76200" y="4473277"/>
            <a:ext cx="12852400" cy="5143501"/>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Air Quality DataSet"/>
          <p:cNvSpPr txBox="1"/>
          <p:nvPr>
            <p:ph type="title"/>
          </p:nvPr>
        </p:nvSpPr>
        <p:spPr>
          <a:xfrm>
            <a:off x="952500" y="406400"/>
            <a:ext cx="11099800" cy="1398786"/>
          </a:xfrm>
          <a:prstGeom prst="rect">
            <a:avLst/>
          </a:prstGeom>
        </p:spPr>
        <p:txBody>
          <a:bodyPr/>
          <a:lstStyle>
            <a:lvl1pPr>
              <a:defRPr sz="6000"/>
            </a:lvl1pPr>
          </a:lstStyle>
          <a:p>
            <a:pPr/>
            <a:r>
              <a:t>Air Quality DataSet</a:t>
            </a:r>
          </a:p>
        </p:txBody>
      </p:sp>
      <p:pic>
        <p:nvPicPr>
          <p:cNvPr id="124" name="Image" descr="Image"/>
          <p:cNvPicPr>
            <a:picLocks noChangeAspect="1"/>
          </p:cNvPicPr>
          <p:nvPr/>
        </p:nvPicPr>
        <p:blipFill>
          <a:blip r:embed="rId2">
            <a:extLst/>
          </a:blip>
          <a:stretch>
            <a:fillRect/>
          </a:stretch>
        </p:blipFill>
        <p:spPr>
          <a:xfrm>
            <a:off x="2317750" y="2508250"/>
            <a:ext cx="8089900" cy="585470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Data Set Information"/>
          <p:cNvSpPr txBox="1"/>
          <p:nvPr>
            <p:ph type="ctrTitle"/>
          </p:nvPr>
        </p:nvSpPr>
        <p:spPr>
          <a:xfrm>
            <a:off x="1270000" y="520700"/>
            <a:ext cx="10464800" cy="1130300"/>
          </a:xfrm>
          <a:prstGeom prst="rect">
            <a:avLst/>
          </a:prstGeom>
        </p:spPr>
        <p:txBody>
          <a:bodyPr/>
          <a:lstStyle>
            <a:lvl1pPr>
              <a:defRPr sz="6000"/>
            </a:lvl1pPr>
          </a:lstStyle>
          <a:p>
            <a:pPr/>
            <a:r>
              <a:t>Data Set Information</a:t>
            </a:r>
          </a:p>
        </p:txBody>
      </p:sp>
      <p:sp>
        <p:nvSpPr>
          <p:cNvPr id="127" name="The Dataset has been picked up from # https://archive.ics.uci.edu/ml/datasets/Air+quality#…"/>
          <p:cNvSpPr txBox="1"/>
          <p:nvPr>
            <p:ph type="subTitle" sz="half" idx="1"/>
          </p:nvPr>
        </p:nvSpPr>
        <p:spPr>
          <a:xfrm>
            <a:off x="1041400" y="1865510"/>
            <a:ext cx="10464800" cy="4653361"/>
          </a:xfrm>
          <a:prstGeom prst="rect">
            <a:avLst/>
          </a:prstGeom>
        </p:spPr>
        <p:txBody>
          <a:bodyPr/>
          <a:lstStyle/>
          <a:p>
            <a:pPr defTabSz="344677">
              <a:defRPr sz="1887"/>
            </a:pPr>
          </a:p>
          <a:p>
            <a:pPr defTabSz="344677">
              <a:defRPr sz="1887"/>
            </a:pPr>
            <a:r>
              <a:t>The Dataset has been picked up from #</a:t>
            </a:r>
            <a:r>
              <a:rPr i="1">
                <a:solidFill>
                  <a:srgbClr val="FF4CFF"/>
                </a:solidFill>
              </a:rPr>
              <a:t> </a:t>
            </a:r>
            <a:r>
              <a:rPr i="1" u="sng">
                <a:solidFill>
                  <a:srgbClr val="FF4CFF"/>
                </a:solidFill>
                <a:hlinkClick r:id="rId2" invalidUrl="" action="" tgtFrame="" tooltip="" history="1" highlightClick="0" endSnd="0"/>
              </a:rPr>
              <a:t>https://archive.ics.uci.edu/ml/datasets/Air+quality#</a:t>
            </a:r>
          </a:p>
          <a:p>
            <a:pPr defTabSz="344677">
              <a:defRPr sz="1887"/>
            </a:pPr>
          </a:p>
          <a:p>
            <a:pPr defTabSz="344677">
              <a:defRPr sz="1887"/>
            </a:pPr>
          </a:p>
          <a:p>
            <a:pPr defTabSz="344677">
              <a:defRPr sz="1887"/>
            </a:pPr>
            <a:r>
              <a:t>The dataset contains 9358 instances of hourly averaged responses from an array of 5 metal oxide chemical sensors embedded in an Air Quality Chemical Multi-sensor Device.</a:t>
            </a:r>
          </a:p>
          <a:p>
            <a:pPr defTabSz="344677">
              <a:defRPr sz="1887"/>
            </a:pPr>
          </a:p>
          <a:p>
            <a:pPr defTabSz="344677">
              <a:defRPr sz="1887"/>
            </a:pPr>
            <a:r>
              <a:t>The device was located on the field in a significantly polluted area, at road level ,within an Italian city. Data were recorded from March 2004 to February 2005 (one year)representing the longest freely available recordings off on field deployed air quality chemical sensor devices responses.</a:t>
            </a:r>
          </a:p>
          <a:p>
            <a:pPr defTabSz="344677">
              <a:defRPr sz="1887"/>
            </a:pPr>
          </a:p>
          <a:p>
            <a:pPr defTabSz="344677">
              <a:defRPr sz="1887"/>
            </a:pPr>
            <a:r>
              <a:t>Ground Truth hourly averaged concentrations for CO, Non Metalic Hydrocarbons, Benzene, Total Nitrogen Oxides (NOx) and Nitrogen Dioxide (NO2) and were provided by a co-located reference certified analyser.</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Problem Statement &amp; EDA"/>
          <p:cNvSpPr txBox="1"/>
          <p:nvPr>
            <p:ph type="ctrTitle"/>
          </p:nvPr>
        </p:nvSpPr>
        <p:spPr>
          <a:xfrm>
            <a:off x="1270000" y="1638300"/>
            <a:ext cx="10464800" cy="1130300"/>
          </a:xfrm>
          <a:prstGeom prst="rect">
            <a:avLst/>
          </a:prstGeom>
        </p:spPr>
        <p:txBody>
          <a:bodyPr/>
          <a:lstStyle>
            <a:lvl1pPr defTabSz="274574">
              <a:defRPr sz="3290"/>
            </a:lvl1pPr>
          </a:lstStyle>
          <a:p>
            <a:pPr/>
            <a:r>
              <a:t>Problem Statement &amp; EDA</a:t>
            </a:r>
          </a:p>
        </p:txBody>
      </p:sp>
      <p:sp>
        <p:nvSpPr>
          <p:cNvPr id="130" name="Predict the Relative Humidity of a given point of time based on the all other attributes affecting the change in RH."/>
          <p:cNvSpPr txBox="1"/>
          <p:nvPr>
            <p:ph type="subTitle" sz="quarter" idx="1"/>
          </p:nvPr>
        </p:nvSpPr>
        <p:spPr>
          <a:xfrm>
            <a:off x="1269999" y="2798216"/>
            <a:ext cx="10464801" cy="2068960"/>
          </a:xfrm>
          <a:prstGeom prst="rect">
            <a:avLst/>
          </a:prstGeom>
        </p:spPr>
        <p:txBody>
          <a:bodyPr/>
          <a:lstStyle>
            <a:lvl1pPr>
              <a:defRPr i="1"/>
            </a:lvl1pPr>
          </a:lstStyle>
          <a:p>
            <a:pPr/>
            <a:r>
              <a:t>Predict the Relative Humidity of a given point of time based on the all other attributes affecting the change in RH.</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Analysing Correlation"/>
          <p:cNvSpPr txBox="1"/>
          <p:nvPr>
            <p:ph type="ctrTitle"/>
          </p:nvPr>
        </p:nvSpPr>
        <p:spPr>
          <a:xfrm>
            <a:off x="1270000" y="1638300"/>
            <a:ext cx="10464800" cy="637134"/>
          </a:xfrm>
          <a:prstGeom prst="rect">
            <a:avLst/>
          </a:prstGeom>
        </p:spPr>
        <p:txBody>
          <a:bodyPr/>
          <a:lstStyle>
            <a:lvl1pPr defTabSz="257047">
              <a:defRPr sz="3520"/>
            </a:lvl1pPr>
          </a:lstStyle>
          <a:p>
            <a:pPr/>
            <a:r>
              <a:t>Analysing Correlation</a:t>
            </a:r>
          </a:p>
        </p:txBody>
      </p:sp>
      <p:pic>
        <p:nvPicPr>
          <p:cNvPr id="133" name="Image" descr="Image"/>
          <p:cNvPicPr>
            <a:picLocks noChangeAspect="1"/>
          </p:cNvPicPr>
          <p:nvPr/>
        </p:nvPicPr>
        <p:blipFill>
          <a:blip r:embed="rId2">
            <a:extLst/>
          </a:blip>
          <a:stretch>
            <a:fillRect/>
          </a:stretch>
        </p:blipFill>
        <p:spPr>
          <a:xfrm>
            <a:off x="92435" y="2533650"/>
            <a:ext cx="7531582" cy="4409016"/>
          </a:xfrm>
          <a:prstGeom prst="rect">
            <a:avLst/>
          </a:prstGeom>
          <a:ln w="12700">
            <a:miter lim="400000"/>
          </a:ln>
        </p:spPr>
      </p:pic>
      <p:pic>
        <p:nvPicPr>
          <p:cNvPr id="134" name="Image" descr="Image"/>
          <p:cNvPicPr>
            <a:picLocks noChangeAspect="1"/>
          </p:cNvPicPr>
          <p:nvPr/>
        </p:nvPicPr>
        <p:blipFill>
          <a:blip r:embed="rId3">
            <a:extLst/>
          </a:blip>
          <a:stretch>
            <a:fillRect/>
          </a:stretch>
        </p:blipFill>
        <p:spPr>
          <a:xfrm>
            <a:off x="5475906" y="2520950"/>
            <a:ext cx="7412591" cy="4434416"/>
          </a:xfrm>
          <a:prstGeom prst="rect">
            <a:avLst/>
          </a:prstGeom>
          <a:ln w="12700">
            <a:miter lim="400000"/>
          </a:ln>
        </p:spPr>
      </p:pic>
      <p:sp>
        <p:nvSpPr>
          <p:cNvPr id="135" name="C6H6(GT) and T are highly correlated with Relative Humidity"/>
          <p:cNvSpPr txBox="1"/>
          <p:nvPr/>
        </p:nvSpPr>
        <p:spPr>
          <a:xfrm>
            <a:off x="1913877" y="7708900"/>
            <a:ext cx="9004703"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500">
                <a:solidFill>
                  <a:srgbClr val="000000"/>
                </a:solidFill>
              </a:defRPr>
            </a:lvl1pPr>
          </a:lstStyle>
          <a:p>
            <a:pPr/>
            <a:r>
              <a:t>C6H6(GT) and T are highly correlated with Relative Humidity</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Plotting joint and pair plot for correlated variables"/>
          <p:cNvSpPr txBox="1"/>
          <p:nvPr>
            <p:ph type="ctrTitle"/>
          </p:nvPr>
        </p:nvSpPr>
        <p:spPr>
          <a:xfrm>
            <a:off x="444500" y="673100"/>
            <a:ext cx="10464800" cy="1130300"/>
          </a:xfrm>
          <a:prstGeom prst="rect">
            <a:avLst/>
          </a:prstGeom>
        </p:spPr>
        <p:txBody>
          <a:bodyPr/>
          <a:lstStyle>
            <a:lvl1pPr defTabSz="309625">
              <a:defRPr sz="3709"/>
            </a:lvl1pPr>
          </a:lstStyle>
          <a:p>
            <a:pPr/>
            <a:r>
              <a:t>Plotting joint and pair plot for correlated variables </a:t>
            </a:r>
          </a:p>
        </p:txBody>
      </p:sp>
      <p:pic>
        <p:nvPicPr>
          <p:cNvPr id="138" name="Image" descr="Image"/>
          <p:cNvPicPr>
            <a:picLocks noChangeAspect="1"/>
          </p:cNvPicPr>
          <p:nvPr/>
        </p:nvPicPr>
        <p:blipFill>
          <a:blip r:embed="rId2">
            <a:extLst/>
          </a:blip>
          <a:stretch>
            <a:fillRect/>
          </a:stretch>
        </p:blipFill>
        <p:spPr>
          <a:xfrm>
            <a:off x="69850" y="2242060"/>
            <a:ext cx="12649250" cy="5269480"/>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Plotting predictor variables against RH"/>
          <p:cNvSpPr txBox="1"/>
          <p:nvPr>
            <p:ph type="ctrTitle"/>
          </p:nvPr>
        </p:nvSpPr>
        <p:spPr>
          <a:xfrm>
            <a:off x="1130299" y="495300"/>
            <a:ext cx="10464801" cy="882452"/>
          </a:xfrm>
          <a:prstGeom prst="rect">
            <a:avLst/>
          </a:prstGeom>
        </p:spPr>
        <p:txBody>
          <a:bodyPr/>
          <a:lstStyle>
            <a:lvl1pPr defTabSz="391414">
              <a:defRPr sz="4690"/>
            </a:lvl1pPr>
          </a:lstStyle>
          <a:p>
            <a:pPr/>
            <a:r>
              <a:t>Plotting predictor variables against RH</a:t>
            </a:r>
          </a:p>
        </p:txBody>
      </p:sp>
      <p:pic>
        <p:nvPicPr>
          <p:cNvPr id="141" name="Image" descr="Image"/>
          <p:cNvPicPr>
            <a:picLocks noChangeAspect="1"/>
          </p:cNvPicPr>
          <p:nvPr/>
        </p:nvPicPr>
        <p:blipFill>
          <a:blip r:embed="rId2">
            <a:extLst/>
          </a:blip>
          <a:stretch>
            <a:fillRect/>
          </a:stretch>
        </p:blipFill>
        <p:spPr>
          <a:xfrm>
            <a:off x="406400" y="2171700"/>
            <a:ext cx="9550400" cy="571500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3" name="Image" descr="Image"/>
          <p:cNvPicPr>
            <a:picLocks noChangeAspect="1"/>
          </p:cNvPicPr>
          <p:nvPr/>
        </p:nvPicPr>
        <p:blipFill>
          <a:blip r:embed="rId2">
            <a:extLst/>
          </a:blip>
          <a:stretch>
            <a:fillRect/>
          </a:stretch>
        </p:blipFill>
        <p:spPr>
          <a:xfrm>
            <a:off x="158750" y="361950"/>
            <a:ext cx="5838211" cy="4063970"/>
          </a:xfrm>
          <a:prstGeom prst="rect">
            <a:avLst/>
          </a:prstGeom>
          <a:ln w="12700">
            <a:miter lim="400000"/>
          </a:ln>
        </p:spPr>
      </p:pic>
      <p:pic>
        <p:nvPicPr>
          <p:cNvPr id="144" name="Image" descr="Image"/>
          <p:cNvPicPr>
            <a:picLocks noChangeAspect="1"/>
          </p:cNvPicPr>
          <p:nvPr/>
        </p:nvPicPr>
        <p:blipFill>
          <a:blip r:embed="rId3">
            <a:extLst/>
          </a:blip>
          <a:stretch>
            <a:fillRect/>
          </a:stretch>
        </p:blipFill>
        <p:spPr>
          <a:xfrm>
            <a:off x="6654800" y="374650"/>
            <a:ext cx="5207000" cy="4279900"/>
          </a:xfrm>
          <a:prstGeom prst="rect">
            <a:avLst/>
          </a:prstGeom>
          <a:ln w="12700">
            <a:miter lim="400000"/>
          </a:ln>
        </p:spPr>
      </p:pic>
      <p:pic>
        <p:nvPicPr>
          <p:cNvPr id="145" name="Image" descr="Image"/>
          <p:cNvPicPr>
            <a:picLocks noChangeAspect="1"/>
          </p:cNvPicPr>
          <p:nvPr/>
        </p:nvPicPr>
        <p:blipFill>
          <a:blip r:embed="rId4">
            <a:extLst/>
          </a:blip>
          <a:stretch>
            <a:fillRect/>
          </a:stretch>
        </p:blipFill>
        <p:spPr>
          <a:xfrm>
            <a:off x="406400" y="4710516"/>
            <a:ext cx="5483077" cy="4650568"/>
          </a:xfrm>
          <a:prstGeom prst="rect">
            <a:avLst/>
          </a:prstGeom>
          <a:ln w="12700">
            <a:miter lim="400000"/>
          </a:ln>
        </p:spPr>
      </p:pic>
      <p:pic>
        <p:nvPicPr>
          <p:cNvPr id="146" name="Image" descr="Image"/>
          <p:cNvPicPr>
            <a:picLocks noChangeAspect="1"/>
          </p:cNvPicPr>
          <p:nvPr/>
        </p:nvPicPr>
        <p:blipFill>
          <a:blip r:embed="rId5">
            <a:extLst/>
          </a:blip>
          <a:stretch>
            <a:fillRect/>
          </a:stretch>
        </p:blipFill>
        <p:spPr>
          <a:xfrm>
            <a:off x="6603999" y="4784150"/>
            <a:ext cx="5098059" cy="473190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Title"/>
          <p:cNvSpPr txBox="1"/>
          <p:nvPr>
            <p:ph type="title"/>
          </p:nvPr>
        </p:nvSpPr>
        <p:spPr>
          <a:xfrm>
            <a:off x="419100" y="266700"/>
            <a:ext cx="10464800" cy="876995"/>
          </a:xfrm>
          <a:prstGeom prst="rect">
            <a:avLst/>
          </a:prstGeom>
        </p:spPr>
        <p:txBody>
          <a:bodyPr/>
          <a:lstStyle/>
          <a:p>
            <a:pPr defTabSz="373887">
              <a:defRPr sz="5119"/>
            </a:pPr>
          </a:p>
        </p:txBody>
      </p:sp>
      <p:pic>
        <p:nvPicPr>
          <p:cNvPr id="149" name="Image" descr="Image"/>
          <p:cNvPicPr>
            <a:picLocks noChangeAspect="1"/>
          </p:cNvPicPr>
          <p:nvPr/>
        </p:nvPicPr>
        <p:blipFill>
          <a:blip r:embed="rId2">
            <a:extLst/>
          </a:blip>
          <a:stretch>
            <a:fillRect/>
          </a:stretch>
        </p:blipFill>
        <p:spPr>
          <a:xfrm>
            <a:off x="355600" y="1359247"/>
            <a:ext cx="4749800" cy="4178301"/>
          </a:xfrm>
          <a:prstGeom prst="rect">
            <a:avLst/>
          </a:prstGeom>
          <a:ln w="12700">
            <a:miter lim="400000"/>
          </a:ln>
        </p:spPr>
      </p:pic>
      <p:pic>
        <p:nvPicPr>
          <p:cNvPr id="150" name="Image" descr="Image"/>
          <p:cNvPicPr>
            <a:picLocks noChangeAspect="1"/>
          </p:cNvPicPr>
          <p:nvPr/>
        </p:nvPicPr>
        <p:blipFill>
          <a:blip r:embed="rId3">
            <a:extLst/>
          </a:blip>
          <a:stretch>
            <a:fillRect/>
          </a:stretch>
        </p:blipFill>
        <p:spPr>
          <a:xfrm>
            <a:off x="5867400" y="1327497"/>
            <a:ext cx="4673600" cy="4241801"/>
          </a:xfrm>
          <a:prstGeom prst="rect">
            <a:avLst/>
          </a:prstGeom>
          <a:ln w="12700">
            <a:miter lim="400000"/>
          </a:ln>
        </p:spPr>
      </p:pic>
      <p:pic>
        <p:nvPicPr>
          <p:cNvPr id="151" name="Image" descr="Image"/>
          <p:cNvPicPr>
            <a:picLocks noChangeAspect="1"/>
          </p:cNvPicPr>
          <p:nvPr/>
        </p:nvPicPr>
        <p:blipFill>
          <a:blip r:embed="rId4">
            <a:extLst/>
          </a:blip>
          <a:stretch>
            <a:fillRect/>
          </a:stretch>
        </p:blipFill>
        <p:spPr>
          <a:xfrm>
            <a:off x="273050" y="5753100"/>
            <a:ext cx="4914900" cy="4013200"/>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Gradient">
  <a:themeElements>
    <a:clrScheme name="Gradient">
      <a:dk1>
        <a:srgbClr val="FF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sx="100000" sy="100000" kx="0" ky="0" algn="b" rotWithShape="0" blurRad="76200" dist="0" dir="18900000">
            <a:srgbClr val="000000">
              <a:alpha val="8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outerShdw sx="100000" sy="100000" kx="0" ky="0" algn="b" rotWithShape="0" blurRad="25400" dist="23998" dir="270000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Gradient">
  <a:themeElements>
    <a:clrScheme name="Gradient">
      <a:dk1>
        <a:srgbClr val="00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sx="100000" sy="100000" kx="0" ky="0" algn="b" rotWithShape="0" blurRad="76200" dist="0" dir="18900000">
            <a:srgbClr val="000000">
              <a:alpha val="8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outerShdw sx="100000" sy="100000" kx="0" ky="0" algn="b" rotWithShape="0" blurRad="25400" dist="23998" dir="270000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